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8" r:id="rId2"/>
    <p:sldId id="264" r:id="rId3"/>
    <p:sldId id="259" r:id="rId4"/>
    <p:sldId id="262" r:id="rId5"/>
    <p:sldId id="265" r:id="rId6"/>
  </p:sldIdLst>
  <p:sldSz cx="7559675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1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82"/>
  </p:normalViewPr>
  <p:slideViewPr>
    <p:cSldViewPr snapToGrid="0" snapToObjects="1">
      <p:cViewPr varScale="1">
        <p:scale>
          <a:sx n="73" d="100"/>
          <a:sy n="73" d="100"/>
        </p:scale>
        <p:origin x="2922" y="54"/>
      </p:cViewPr>
      <p:guideLst>
        <p:guide orient="horz" pos="3401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263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5B26B1-3545-0F41-B9A8-7EB8B3F36C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1DC82B-C522-AF45-AF79-82F24B00DB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C0AEA-0E79-874D-877D-B96CA92E9A7E}" type="datetimeFigureOut">
              <a:rPr lang="hu-HU" smtClean="0"/>
              <a:t>2022. 09. 08.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B7765-939C-6644-9C1F-10473ED86C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F6EF3-D3D3-EC4F-8A07-92F8599E47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FDDAF-AE7D-5145-BA78-9314A5008B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1413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9862D-282B-5842-9236-4D4863708DF5}" type="datetimeFigureOut">
              <a:rPr lang="hu-HU" smtClean="0"/>
              <a:t>2022. 09. 08.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5C613-F96E-7744-B84A-1968948051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683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1359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1pPr>
    <a:lvl2pPr marL="500680" algn="l" defTabSz="1001359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2pPr>
    <a:lvl3pPr marL="1001359" algn="l" defTabSz="1001359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3pPr>
    <a:lvl4pPr marL="1502039" algn="l" defTabSz="1001359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4pPr>
    <a:lvl5pPr marL="2002719" algn="l" defTabSz="1001359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5pPr>
    <a:lvl6pPr marL="2503399" algn="l" defTabSz="1001359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6pPr>
    <a:lvl7pPr marL="3004078" algn="l" defTabSz="1001359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7pPr>
    <a:lvl8pPr marL="3504758" algn="l" defTabSz="1001359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8pPr>
    <a:lvl9pPr marL="4005438" algn="l" defTabSz="1001359" rtl="0" eaLnBrk="1" latinLnBrk="0" hangingPunct="1">
      <a:defRPr sz="13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3573E50-5D68-3A4D-81C1-A7E316EE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8989" y="10009783"/>
            <a:ext cx="3751302" cy="574988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hu-HU" b="1" dirty="0"/>
              <a:t>EFFEKTEAM EGYESÜLET</a:t>
            </a:r>
          </a:p>
          <a:p>
            <a:r>
              <a:rPr lang="hu-HU" dirty="0"/>
              <a:t>1056 Budapest, Szerb utca 17-19. · telefon: 06-1-700-0020 </a:t>
            </a:r>
          </a:p>
          <a:p>
            <a:r>
              <a:rPr lang="hu-HU" dirty="0"/>
              <a:t> e-mail: </a:t>
            </a:r>
            <a:r>
              <a:rPr lang="hu-HU" dirty="0" err="1"/>
              <a:t>info@effekteam.hu</a:t>
            </a:r>
            <a:r>
              <a:rPr lang="hu-HU" dirty="0"/>
              <a:t> · </a:t>
            </a:r>
            <a:r>
              <a:rPr lang="hu-HU" dirty="0" err="1"/>
              <a:t>www.effekteam.hu</a:t>
            </a:r>
            <a:endParaRPr lang="hu-HU" dirty="0"/>
          </a:p>
          <a:p>
            <a:endParaRPr lang="hu-HU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DCC81B7-8309-4E4C-8229-5D55C1815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95680" y="10009783"/>
            <a:ext cx="1587333" cy="574988"/>
          </a:xfrm>
        </p:spPr>
        <p:txBody>
          <a:bodyPr/>
          <a:lstStyle/>
          <a:p>
            <a:fld id="{CD00CE81-86E3-0E41-BAC8-1121425D7CB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954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EFFEKTEAM EGYESÜLET 1056 Budapest, Szerb utca 17-19. · telefon: 06-1-700-0020   e-mail: info@effekteam.hu · www.effekteam.hu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6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EFFEKTEAM EGYESÜLET 1056 Budapest, Szerb utca 17-19. · telefon: 06-1-700-0020   e-mail: info@effekteam.hu · www.effekteam.hu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8449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ED6939-BE5E-D241-B12C-4FF328BAB64C}"/>
              </a:ext>
            </a:extLst>
          </p:cNvPr>
          <p:cNvSpPr/>
          <p:nvPr userDrawn="1"/>
        </p:nvSpPr>
        <p:spPr>
          <a:xfrm>
            <a:off x="6116727" y="9912125"/>
            <a:ext cx="541538" cy="541538"/>
          </a:xfrm>
          <a:prstGeom prst="rect">
            <a:avLst/>
          </a:prstGeom>
          <a:solidFill>
            <a:srgbClr val="F6C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598" y="9912125"/>
            <a:ext cx="4962419" cy="574988"/>
          </a:xfrm>
        </p:spPr>
        <p:txBody>
          <a:bodyPr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hu-HU" b="1" dirty="0"/>
              <a:t>EFFEKTEAM EGYESÜLET</a:t>
            </a:r>
          </a:p>
          <a:p>
            <a:r>
              <a:rPr lang="hu-HU" dirty="0"/>
              <a:t>1056 Budapest, Szerb utca 17-19. · telefon: 06-1-700-0020 · e-mail: </a:t>
            </a:r>
            <a:r>
              <a:rPr lang="hu-HU" dirty="0" err="1"/>
              <a:t>info@effekteam.hu</a:t>
            </a:r>
            <a:r>
              <a:rPr lang="hu-HU" dirty="0"/>
              <a:t> </a:t>
            </a:r>
            <a:r>
              <a:rPr lang="hu-HU" dirty="0" err="1"/>
              <a:t>www.effekteam.hu</a:t>
            </a:r>
            <a:r>
              <a:rPr lang="hu-HU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D82DE0-D96E-0D4B-8920-EAC28B478DD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635" y="266646"/>
            <a:ext cx="2494979" cy="7891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2412EF-AA39-BF4C-8FDE-0895D7B9FAD0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73" y="369688"/>
            <a:ext cx="1544328" cy="1916630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C8B2342C-CA0B-5549-A0AF-3888C69CFC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527"/>
            <a:ext cx="201392" cy="43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690" tIns="49845" rIns="99690" bIns="49845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 sz="2149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307710-C413-8741-98CB-6D1F7E4C97CC}"/>
              </a:ext>
            </a:extLst>
          </p:cNvPr>
          <p:cNvCxnSpPr/>
          <p:nvPr userDrawn="1"/>
        </p:nvCxnSpPr>
        <p:spPr>
          <a:xfrm>
            <a:off x="4771696" y="16041110"/>
            <a:ext cx="6275230" cy="0"/>
          </a:xfrm>
          <a:prstGeom prst="line">
            <a:avLst/>
          </a:prstGeom>
          <a:ln>
            <a:solidFill>
              <a:srgbClr val="F7E1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77A786-5BAC-0441-80B5-FEF92060B127}"/>
              </a:ext>
            </a:extLst>
          </p:cNvPr>
          <p:cNvCxnSpPr/>
          <p:nvPr userDrawn="1"/>
        </p:nvCxnSpPr>
        <p:spPr>
          <a:xfrm>
            <a:off x="4939688" y="16207260"/>
            <a:ext cx="6275230" cy="0"/>
          </a:xfrm>
          <a:prstGeom prst="line">
            <a:avLst/>
          </a:prstGeom>
          <a:ln>
            <a:solidFill>
              <a:srgbClr val="F7E1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0ACBD36-4CC8-E146-B4AA-70338ADE4163}"/>
              </a:ext>
            </a:extLst>
          </p:cNvPr>
          <p:cNvCxnSpPr/>
          <p:nvPr userDrawn="1"/>
        </p:nvCxnSpPr>
        <p:spPr>
          <a:xfrm>
            <a:off x="900000" y="9822753"/>
            <a:ext cx="5760000" cy="0"/>
          </a:xfrm>
          <a:prstGeom prst="line">
            <a:avLst/>
          </a:prstGeom>
          <a:ln>
            <a:solidFill>
              <a:srgbClr val="F6CE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92A59A4-1CCB-BC4B-BC65-5FBBCA72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78769" y="9912126"/>
            <a:ext cx="666308" cy="574987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CD00CE81-86E3-0E41-BAC8-1121425D7CB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238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EFFEKTEAM EGYESÜLET 1056 Budapest, Szerb utca 17-19. · telefon: 06-1-700-0020   e-mail: info@effekteam.hu · www.effekteam.hu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46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EFFEKTEAM EGYESÜLET 1056 Budapest, Szerb utca 17-19. · telefon: 06-1-700-0020   e-mail: info@effekteam.hu · www.effekteam.hu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59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EFFEKTEAM EGYESÜLET 1056 Budapest, Szerb utca 17-19. · telefon: 06-1-700-0020   e-mail: info@effekteam.hu · www.effekteam.hu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60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EFFEKTEAM EGYESÜLET 1056 Budapest, Szerb utca 17-19. · telefon: 06-1-700-0020   e-mail: info@effekteam.hu · www.effekteam.hu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858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EFFEKTEAM EGYESÜLET 1056 Budapest, Szerb utca 17-19. · telefon: 06-1-700-0020   e-mail: info@effekteam.hu · www.effekteam.hu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56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EFFEKTEAM EGYESÜLET 1056 Budapest, Szerb utca 17-19. · telefon: 06-1-700-0020   e-mail: info@effekteam.hu · www.effekteam.hu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681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EFFEKTEAM EGYESÜLET 1056 Budapest, Szerb utca 17-19. · telefon: 06-1-700-0020   e-mail: info@effekteam.hu · www.effekteam.hu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224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EFFEKTEAM EGYESÜLET 1056 Budapest, Szerb utca 17-19. · telefon: 06-1-700-0020   e-mail: info@effekteam.hu · www.effekteam.hu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641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EFFEKTEAM EGYESÜLET 1056 Budapest, Szerb utca 17-19. · telefon: 06-1-700-0020   e-mail: info@effekteam.hu · www.effekteam.hu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0CE81-86E3-0E41-BAC8-1121425D7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958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jp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DA50F3-88FB-134B-9920-9A92657C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b="1"/>
              <a:t>EFFEKTEAM EGYESÜLET</a:t>
            </a:r>
          </a:p>
          <a:p>
            <a:r>
              <a:rPr lang="hu-HU"/>
              <a:t>1056 Budapest, Szerb utca 17-19. · telefon: 06-1-700-0020 · e-mail: info@effekteam.hu www.effekteam.hu </a:t>
            </a:r>
            <a:endParaRPr lang="hu-H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2B9B9A-D2DB-E942-9C52-119508FE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1</a:t>
            </a:fld>
            <a:endParaRPr lang="hu-HU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D36F40BF-2235-1D4F-9A0B-3B656BBFB2D4}"/>
              </a:ext>
            </a:extLst>
          </p:cNvPr>
          <p:cNvSpPr txBox="1"/>
          <p:nvPr/>
        </p:nvSpPr>
        <p:spPr>
          <a:xfrm>
            <a:off x="952500" y="2754839"/>
            <a:ext cx="5692775" cy="374810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u-HU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Közösség</a:t>
            </a:r>
            <a:r>
              <a:rPr lang="hu-HU" sz="28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.Hatás.Jövő</a:t>
            </a:r>
            <a:r>
              <a:rPr lang="hu-HU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bizalomépítés és társadalmi fenntarthatóság az ESG tükrében</a:t>
            </a:r>
            <a:endParaRPr lang="hu-H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című konferencia </a:t>
            </a:r>
            <a:r>
              <a:rPr lang="hu-HU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és</a:t>
            </a:r>
            <a:r>
              <a:rPr lang="hu-H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EFFEKT 2030 – a közösségi befektetések díj</a:t>
            </a:r>
            <a:r>
              <a:rPr lang="hu-H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ának átadója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1400" dirty="0"/>
              <a:t>A konferencia ideje alatt folyamatos </a:t>
            </a:r>
            <a:r>
              <a:rPr lang="hu-HU" sz="1400" dirty="0" err="1"/>
              <a:t>meetup</a:t>
            </a:r>
            <a:r>
              <a:rPr lang="hu-HU" sz="1400" dirty="0"/>
              <a:t> és </a:t>
            </a:r>
            <a:r>
              <a:rPr lang="hu-HU" sz="1400" dirty="0" err="1"/>
              <a:t>networking</a:t>
            </a:r>
            <a:r>
              <a:rPr lang="hu-HU" sz="1400" dirty="0"/>
              <a:t> lehetőség az Effekt 2030 - A közösségi befektetések díja bíráló bizottsága döntése alapján </a:t>
            </a:r>
            <a:r>
              <a:rPr lang="hu-HU" sz="1400" dirty="0" err="1"/>
              <a:t>shortlistre</a:t>
            </a:r>
            <a:r>
              <a:rPr lang="hu-HU" sz="1400" dirty="0"/>
              <a:t> került vállalatok képviselőivel.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36B3E7B2-C6A2-9F4D-BE06-3CF8865AFDF4}"/>
              </a:ext>
            </a:extLst>
          </p:cNvPr>
          <p:cNvSpPr txBox="1"/>
          <p:nvPr/>
        </p:nvSpPr>
        <p:spPr>
          <a:xfrm>
            <a:off x="933449" y="6787848"/>
            <a:ext cx="5692775" cy="283937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2022. OKTÓBER 6. (</a:t>
            </a:r>
            <a:r>
              <a:rPr lang="hu-HU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csütörtök</a:t>
            </a:r>
            <a:r>
              <a:rPr lang="hu-H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• 09.00 - </a:t>
            </a:r>
            <a:r>
              <a:rPr lang="hu-HU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hu-HU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  <a:endParaRPr lang="hu-HU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személyes részvétel esetén: </a:t>
            </a:r>
            <a:r>
              <a:rPr lang="hu-HU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Microsoft, 1031 </a:t>
            </a:r>
            <a:r>
              <a:rPr lang="fr-FR" sz="1400" b="1" dirty="0"/>
              <a:t>Budapest, M épület, Graphisoft park 3</a:t>
            </a:r>
            <a:r>
              <a:rPr lang="hu-HU" sz="1400" b="1" dirty="0"/>
              <a:t>.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400" dirty="0"/>
              <a:t>online részvétel esetén: a későbbiekben megküldött linken</a:t>
            </a:r>
            <a:endParaRPr lang="hu-H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Háziasszony: 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Molnár Klára </a:t>
            </a:r>
            <a:r>
              <a:rPr lang="hu-HU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igazgató, szakmai vezető, </a:t>
            </a:r>
            <a:r>
              <a:rPr lang="hu-HU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Effekteam</a:t>
            </a:r>
            <a:endParaRPr lang="hu-H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Házigazda: 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Hajna</a:t>
            </a:r>
            <a:r>
              <a:rPr lang="hu-HU" sz="1400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Csongor</a:t>
            </a:r>
            <a:r>
              <a:rPr lang="hu-HU" sz="1400" b="1"/>
              <a:t> </a:t>
            </a:r>
            <a:r>
              <a:rPr lang="hu-H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társadalmi kapcsolatok tanácsadó, MNB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endParaRPr lang="hu-H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9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>
            <a:extLst>
              <a:ext uri="{FF2B5EF4-FFF2-40B4-BE49-F238E27FC236}">
                <a16:creationId xmlns:a16="http://schemas.microsoft.com/office/drawing/2014/main" id="{02E3DD17-5C29-4462-AE42-9F4F09A8F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b="1" dirty="0"/>
              <a:t>EFFEKTEAM EGYESÜLET</a:t>
            </a:r>
          </a:p>
          <a:p>
            <a:r>
              <a:rPr lang="hu-HU" dirty="0"/>
              <a:t>1056 Budapest, Szerb utca 17-19. · telefon: 06-1-700-0020 · e-mail: info@effekteam.hu www.effekteam.hu 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86B8CE24-68E5-420C-A865-97168577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A1674937-5C03-4C54-9BCD-EDD830D078C1}"/>
              </a:ext>
            </a:extLst>
          </p:cNvPr>
          <p:cNvSpPr txBox="1"/>
          <p:nvPr/>
        </p:nvSpPr>
        <p:spPr>
          <a:xfrm>
            <a:off x="914598" y="2254623"/>
            <a:ext cx="5692775" cy="749026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hu-HU" sz="1400" dirty="0"/>
          </a:p>
          <a:p>
            <a:r>
              <a:rPr lang="hu-HU" sz="1400" dirty="0"/>
              <a:t>A vállalatokkal szemben egyre jobban növekszik az elvárás, hogy működésük során ne csupán a részvényesi, befektetői érdekeket tartsák szem előtt, hanem a munkatársak, a beszállítók, az ügyfelek, a környezet és az ahhoz tartozó közösségek igényeit is vegyék figyelembe. </a:t>
            </a:r>
          </a:p>
          <a:p>
            <a:endParaRPr lang="hu-HU" sz="1400" dirty="0"/>
          </a:p>
          <a:p>
            <a:r>
              <a:rPr lang="hu-HU" sz="1400" dirty="0"/>
              <a:t>Egy felelős vállalat számára ma már nem az a kérdés, hogy tesz-e valamit a társadalomért, hanem inkább az, hogy amit tesz, az releváns-e, összhangban van-e a szervezet mindennapi működésével, illetve megfelelően reflektál-e az adott közösségek igényeire. A cégek számára komoly kihívást jelent, hogy befektetőik jogos profitérdekeit megfelelően össze tudják egyeztetni a társadalmi elvárásokkal. </a:t>
            </a:r>
          </a:p>
          <a:p>
            <a:endParaRPr lang="hu-HU" sz="1400" dirty="0"/>
          </a:p>
          <a:p>
            <a:r>
              <a:rPr lang="hu-HU" sz="1400" dirty="0"/>
              <a:t>Az ESG (</a:t>
            </a:r>
            <a:r>
              <a:rPr lang="hu-HU" sz="1400" dirty="0" err="1"/>
              <a:t>Environmental</a:t>
            </a:r>
            <a:r>
              <a:rPr lang="hu-HU" sz="1400" dirty="0"/>
              <a:t>/</a:t>
            </a:r>
            <a:r>
              <a:rPr lang="hu-HU" sz="1400" dirty="0" err="1"/>
              <a:t>Social</a:t>
            </a:r>
            <a:r>
              <a:rPr lang="hu-HU" sz="1400" dirty="0"/>
              <a:t>/</a:t>
            </a:r>
            <a:r>
              <a:rPr lang="hu-HU" sz="1400" dirty="0" err="1"/>
              <a:t>Governanve</a:t>
            </a:r>
            <a:r>
              <a:rPr lang="hu-HU" sz="1400" dirty="0"/>
              <a:t>) többek között ezen kihívások megoldásához kínál egy adatalapú keretrendszert, amely környezeti, társadalmi és vállalatirányítási szempontból vizsgálja és teszi mérhetővé a cégek működését. </a:t>
            </a:r>
          </a:p>
          <a:p>
            <a:endParaRPr lang="hu-HU" sz="1400" dirty="0"/>
          </a:p>
          <a:p>
            <a:r>
              <a:rPr lang="hu-HU" sz="1400" dirty="0"/>
              <a:t>Az ESG komponensei közül az „S” komponenst ugyan a legnehezebb megragadni és értelmezni, de ez a komponens hatja át leginkább a mindennapi életünket és a vállalatok működését is, és ez a komponens segítheti a vállalatokat a bizalom és az érintettekkel való párbeszéd erősítésében is, a társadalmi fenntarthatóság (</a:t>
            </a:r>
            <a:r>
              <a:rPr lang="hu-HU" sz="1400" dirty="0" err="1"/>
              <a:t>social</a:t>
            </a:r>
            <a:r>
              <a:rPr lang="hu-HU" sz="1400" dirty="0"/>
              <a:t> </a:t>
            </a:r>
            <a:r>
              <a:rPr lang="hu-HU" sz="1400" dirty="0" err="1"/>
              <a:t>sustainability</a:t>
            </a:r>
            <a:r>
              <a:rPr lang="hu-HU" sz="1400" dirty="0"/>
              <a:t>) alakításában.</a:t>
            </a:r>
          </a:p>
          <a:p>
            <a:endParaRPr lang="hu-HU" sz="1400" dirty="0"/>
          </a:p>
          <a:p>
            <a:r>
              <a:rPr lang="hu-HU" sz="1400" dirty="0"/>
              <a:t>Az „S” komponensre - melyet egyre gyakrabban értelmeznek a </a:t>
            </a:r>
            <a:r>
              <a:rPr lang="hu-HU" sz="1400" dirty="0" err="1"/>
              <a:t>social</a:t>
            </a:r>
            <a:r>
              <a:rPr lang="hu-HU" sz="1400" dirty="0"/>
              <a:t> mellett </a:t>
            </a:r>
            <a:r>
              <a:rPr lang="hu-HU" sz="1400" dirty="0" err="1"/>
              <a:t>stakeholderként</a:t>
            </a:r>
            <a:r>
              <a:rPr lang="hu-HU" sz="1400" dirty="0"/>
              <a:t> is - való összpontosítás továbbá lehetőséget ad egy vállalat számára, hogy újra értelmezze a társadalomban betöltött szerepét, az érintettekhez való viszonyát. A társadalmi értékteremtés (</a:t>
            </a:r>
            <a:r>
              <a:rPr lang="hu-HU" sz="1400" dirty="0" err="1"/>
              <a:t>social</a:t>
            </a:r>
            <a:r>
              <a:rPr lang="hu-HU" sz="1400" dirty="0"/>
              <a:t> </a:t>
            </a:r>
            <a:r>
              <a:rPr lang="hu-HU" sz="1400" dirty="0" err="1"/>
              <a:t>value</a:t>
            </a:r>
            <a:r>
              <a:rPr lang="hu-HU" sz="1400" dirty="0"/>
              <a:t>) és a társadalmi fenntarthatóság holisztikus megközelítést igényel, a helyi igényekre reagálva alapvetően az emberek, közösségek jobblétét és életminőségének javítását szem előtt tartva.</a:t>
            </a:r>
          </a:p>
          <a:p>
            <a:endParaRPr lang="hu-HU" sz="1400" dirty="0"/>
          </a:p>
          <a:p>
            <a:r>
              <a:rPr lang="hu-HU" sz="1400" dirty="0"/>
              <a:t>Ezen gondolatokat járjuk körbe az idei konferencián.</a:t>
            </a:r>
          </a:p>
          <a:p>
            <a:endParaRPr lang="hu-HU" sz="1400" dirty="0"/>
          </a:p>
          <a:p>
            <a:r>
              <a:rPr lang="hu-HU" sz="1400" dirty="0"/>
              <a:t> </a:t>
            </a:r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75956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3CA227-89D7-144D-AFB3-1DB058ADD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b="1" dirty="0"/>
              <a:t>EFFEKTEAM EGYESÜLET</a:t>
            </a:r>
          </a:p>
          <a:p>
            <a:r>
              <a:rPr lang="hu-HU" dirty="0"/>
              <a:t>1056 Budapest, Szerb utca 17-19. · telefon: 06-1-700-0020 · e-mail: info@effekteam.hu www.effekteam.hu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8986A6-D2B8-8B47-A919-F3D54392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3</a:t>
            </a:fld>
            <a:endParaRPr lang="hu-HU" dirty="0"/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3837A7E1-F9C2-7A45-AD72-B4F17B355B25}"/>
              </a:ext>
            </a:extLst>
          </p:cNvPr>
          <p:cNvSpPr txBox="1"/>
          <p:nvPr/>
        </p:nvSpPr>
        <p:spPr>
          <a:xfrm>
            <a:off x="914598" y="1329510"/>
            <a:ext cx="6087781" cy="822356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480"/>
              </a:spcAft>
            </a:pPr>
            <a:r>
              <a:rPr lang="hu-HU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08.30 - 08.55		</a:t>
            </a: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Regisztráció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networking</a:t>
            </a: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0963" indent="-1350963">
              <a:spcBef>
                <a:spcPts val="600"/>
              </a:spcBef>
              <a:spcAft>
                <a:spcPts val="480"/>
              </a:spcAft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08.55 - 09.00	</a:t>
            </a: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Megnyito</a:t>
            </a: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– Microsoft képviselője 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09.00 - 10.00		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Gondolatébresztő előadások - az ESG „S” komponens 3 				meghatározó témájában, melynek során a szakértők arra keresik 			a válaszokat, hogy milyen meghatározó kihívásokkal 					szembesülnek mostanában a vállalatok; mik a lehetséges jó 			válaszok, megoldások a jelenlegi kihívásokra; milyen változásokat 			eredményezhetnek ezek a kihívások és a megoldások a vállalatok 			és </a:t>
            </a: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stakeholdereik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életében a közeljövőben.</a:t>
            </a:r>
          </a:p>
          <a:p>
            <a:pPr marL="1657350" lvl="3" indent="-285750">
              <a:spcBef>
                <a:spcPts val="600"/>
              </a:spcBef>
              <a:spcAft>
                <a:spcPts val="480"/>
              </a:spcAft>
              <a:buFont typeface="Arial" panose="020B0604020202020204" pitchFamily="34" charset="0"/>
              <a:buChar char="•"/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vállalatok közösségekért (</a:t>
            </a:r>
            <a:r>
              <a:rPr lang="hu-HU" sz="13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vállalt felelőssége - 2022 - kihívások, lehetőségek, jövőkép / </a:t>
            </a: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Radácsi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László </a:t>
            </a:r>
            <a:r>
              <a:rPr lang="hu-HU" sz="1300" dirty="0"/>
              <a:t>PhD, stratégiai rektorhelyettes, Budapesti Gazdasági Egyetem</a:t>
            </a: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>
              <a:spcBef>
                <a:spcPts val="600"/>
              </a:spcBef>
              <a:spcAft>
                <a:spcPts val="480"/>
              </a:spcAft>
              <a:buFont typeface="Arial" panose="020B0604020202020204" pitchFamily="34" charset="0"/>
              <a:buChar char="•"/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vállalatok munkatársakért vállalt felelőssége  - 2022 - kihívások, lehetőségek, jövőkép / </a:t>
            </a: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Schubauer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Krisztina </a:t>
            </a: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hu-HU" sz="13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Coach</a:t>
            </a:r>
            <a:r>
              <a:rPr lang="hu-HU" sz="1300" dirty="0"/>
              <a:t> és CSR szakértő, </a:t>
            </a:r>
            <a:r>
              <a:rPr lang="hu-HU" sz="1300" dirty="0" err="1"/>
              <a:t>Future</a:t>
            </a:r>
            <a:r>
              <a:rPr lang="hu-HU" sz="1300" dirty="0"/>
              <a:t> Mind</a:t>
            </a:r>
          </a:p>
          <a:p>
            <a:pPr marL="1657350" lvl="3" indent="-285750">
              <a:spcBef>
                <a:spcPts val="600"/>
              </a:spcBef>
              <a:spcAft>
                <a:spcPts val="480"/>
              </a:spcAft>
              <a:buFont typeface="Arial" panose="020B0604020202020204" pitchFamily="34" charset="0"/>
              <a:buChar char="•"/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vállalatok fogyasztókért, vásárlókért vállalt felelőssége - 2022 - kihívások, lehetőségek, jövőkép / </a:t>
            </a: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Schillinger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Attila </a:t>
            </a:r>
            <a:r>
              <a:rPr lang="hu-HU" sz="1300" dirty="0"/>
              <a:t>szerkesztő, ESGCore.com blog</a:t>
            </a:r>
            <a:endParaRPr lang="hu-HU" sz="130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10.00 - 10.50		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Kerekasztal beszélgetés – avagy 360 fokos körkép a szakértők 			szemével a </a:t>
            </a: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stakeholderek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érdekeire alapuló, a  közösségek 				jóllétét és az emberek életminőséget szem előtt tartó vállalati 			értékteremtés és felelősségvállalás gyakorlati példáiról és 				lehetőségeiről, segítő és hátráltató tényezőiről külföldön és 			idehaza 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moderátor: 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Szabó Gyula, </a:t>
            </a:r>
            <a:r>
              <a:rPr lang="hu-HU" sz="1300" dirty="0"/>
              <a:t>kuratóriumi elnök, </a:t>
            </a:r>
            <a:r>
              <a:rPr lang="hu-HU" sz="1300" dirty="0" err="1"/>
              <a:t>Ökoszolgálat</a:t>
            </a:r>
            <a:r>
              <a:rPr lang="hu-HU" sz="1300" dirty="0"/>
              <a:t> 				Alapítvány</a:t>
            </a: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endParaRPr lang="hu-HU" sz="1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endParaRPr lang="hu-HU" sz="1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355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3CA227-89D7-144D-AFB3-1DB058ADD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b="1" dirty="0"/>
              <a:t>EFFEKTEAM EGYESÜLET</a:t>
            </a:r>
          </a:p>
          <a:p>
            <a:r>
              <a:rPr lang="hu-HU" dirty="0"/>
              <a:t>1056 Budapest, Szerb utca 17-19. · telefon: 06-1-700-0020 · e-mail: info@effekteam.hu www.effekteam.hu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8986A6-D2B8-8B47-A919-F3D54392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CE81-86E3-0E41-BAC8-1121425D7CB8}" type="slidenum">
              <a:rPr lang="hu-HU" smtClean="0"/>
              <a:t>4</a:t>
            </a:fld>
            <a:endParaRPr lang="hu-HU" dirty="0"/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3837A7E1-F9C2-7A45-AD72-B4F17B355B25}"/>
              </a:ext>
            </a:extLst>
          </p:cNvPr>
          <p:cNvSpPr txBox="1"/>
          <p:nvPr/>
        </p:nvSpPr>
        <p:spPr>
          <a:xfrm>
            <a:off x="914598" y="1329510"/>
            <a:ext cx="6087781" cy="866873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480"/>
              </a:spcAft>
            </a:pPr>
            <a:r>
              <a:rPr lang="hu-HU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beszélgetőpartnerek:</a:t>
            </a:r>
          </a:p>
          <a:p>
            <a:pPr marL="1657350" lvl="3" indent="-285750">
              <a:spcBef>
                <a:spcPts val="600"/>
              </a:spcBef>
              <a:spcAft>
                <a:spcPts val="480"/>
              </a:spcAft>
              <a:buFont typeface="Arial" panose="020B0604020202020204" pitchFamily="34" charset="0"/>
              <a:buChar char="•"/>
            </a:pP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Balaton Anita </a:t>
            </a:r>
            <a:r>
              <a:rPr lang="hu-HU" sz="1300" dirty="0"/>
              <a:t>Ügyvezető, Partner, </a:t>
            </a:r>
            <a:r>
              <a:rPr lang="hu-HU" sz="1300" dirty="0" err="1"/>
              <a:t>FleishmanHillard</a:t>
            </a:r>
            <a:r>
              <a:rPr lang="hu-HU" sz="1300" dirty="0"/>
              <a:t> Café</a:t>
            </a: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>
              <a:spcBef>
                <a:spcPts val="600"/>
              </a:spcBef>
              <a:spcAft>
                <a:spcPts val="480"/>
              </a:spcAft>
              <a:buFont typeface="Arial" panose="020B0604020202020204" pitchFamily="34" charset="0"/>
              <a:buChar char="•"/>
            </a:pP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Horváth Áron </a:t>
            </a:r>
            <a:r>
              <a:rPr lang="hu-HU" sz="1300" dirty="0"/>
              <a:t>fenntarthatósági vezető, CBRE Magyarország</a:t>
            </a:r>
          </a:p>
          <a:p>
            <a:pPr marL="1657350" lvl="3" indent="-285750">
              <a:spcBef>
                <a:spcPts val="600"/>
              </a:spcBef>
              <a:spcAft>
                <a:spcPts val="480"/>
              </a:spcAft>
              <a:buFont typeface="Arial" panose="020B0604020202020204" pitchFamily="34" charset="0"/>
              <a:buChar char="•"/>
            </a:pP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Jancsár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Gergely </a:t>
            </a: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regionális fenntarthatósági vezető, Közép- és Kelet-Európa, S</a:t>
            </a:r>
            <a:r>
              <a:rPr lang="hu-HU" sz="1300" dirty="0"/>
              <a:t>AP  </a:t>
            </a:r>
          </a:p>
          <a:p>
            <a:pPr marL="1657350" lvl="3" indent="-285750">
              <a:spcBef>
                <a:spcPts val="600"/>
              </a:spcBef>
              <a:spcAft>
                <a:spcPts val="480"/>
              </a:spcAft>
              <a:buFont typeface="Arial" panose="020B0604020202020204" pitchFamily="34" charset="0"/>
              <a:buChar char="•"/>
            </a:pP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Kánai András </a:t>
            </a:r>
            <a:r>
              <a:rPr lang="hu-HU" sz="1300" dirty="0">
                <a:latin typeface="Calibri" panose="020F0502020204030204" pitchFamily="34" charset="0"/>
                <a:cs typeface="Times New Roman" panose="02020603050405020304" pitchFamily="18" charset="0"/>
              </a:rPr>
              <a:t>jövőkutató</a:t>
            </a:r>
            <a:endParaRPr lang="hu-HU" sz="1300" dirty="0"/>
          </a:p>
          <a:p>
            <a:pPr marL="1657350" lvl="3" indent="-285750">
              <a:spcBef>
                <a:spcPts val="600"/>
              </a:spcBef>
              <a:spcAft>
                <a:spcPts val="480"/>
              </a:spcAft>
              <a:buFont typeface="Arial" panose="020B0604020202020204" pitchFamily="34" charset="0"/>
              <a:buChar char="•"/>
            </a:pP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Szalóki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Katalin </a:t>
            </a:r>
            <a:r>
              <a:rPr lang="hu-HU" sz="1300" dirty="0">
                <a:latin typeface="Calibri" panose="020F0502020204030204" pitchFamily="34" charset="0"/>
                <a:cs typeface="Times New Roman" panose="02020603050405020304" pitchFamily="18" charset="0"/>
              </a:rPr>
              <a:t>menedzser, </a:t>
            </a:r>
            <a:r>
              <a:rPr lang="hu-HU" sz="13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PwC</a:t>
            </a:r>
            <a:r>
              <a:rPr lang="hu-HU" sz="1300" dirty="0">
                <a:latin typeface="Calibri" panose="020F0502020204030204" pitchFamily="34" charset="0"/>
                <a:cs typeface="Times New Roman" panose="02020603050405020304" pitchFamily="18" charset="0"/>
              </a:rPr>
              <a:t> Magyarország</a:t>
            </a:r>
          </a:p>
          <a:p>
            <a:pPr marL="1657350" lvl="3" indent="-285750">
              <a:spcBef>
                <a:spcPts val="600"/>
              </a:spcBef>
              <a:spcAft>
                <a:spcPts val="480"/>
              </a:spcAft>
              <a:buFont typeface="Arial" panose="020B0604020202020204" pitchFamily="34" charset="0"/>
              <a:buChar char="•"/>
            </a:pP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10.50 - 11.30		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Kávészünet, </a:t>
            </a: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networking</a:t>
            </a: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11.30 - 13.00		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 </a:t>
            </a: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cafe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konferencia résztvevőivel a 3 gondolatébresztő 			előadás illetve a kerekasztalbeszélgetés kapcsán</a:t>
            </a:r>
          </a:p>
          <a:p>
            <a:endParaRPr lang="hu-HU" sz="1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13.00 - 13.30		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Effekt 2030 - A közösségi befektetések díjának átadója							</a:t>
            </a:r>
            <a:endParaRPr lang="hu-HU" sz="1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300" dirty="0"/>
              <a:t>			</a:t>
            </a:r>
            <a:r>
              <a:rPr lang="hu-HU" sz="1300" dirty="0" err="1"/>
              <a:t>Kategóriánként</a:t>
            </a:r>
            <a:r>
              <a:rPr lang="hu-HU" sz="1300" dirty="0"/>
              <a:t> a </a:t>
            </a:r>
            <a:r>
              <a:rPr lang="hu-HU" sz="1300" dirty="0" err="1"/>
              <a:t>shortlistesek</a:t>
            </a:r>
            <a:r>
              <a:rPr lang="hu-HU" sz="1300" dirty="0"/>
              <a:t> és a nyertesek bemutatása valamint  			a díjak átadása.</a:t>
            </a:r>
          </a:p>
          <a:p>
            <a:pPr lvl="0"/>
            <a:r>
              <a:rPr lang="hu-HU" sz="1300" dirty="0"/>
              <a:t>			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hu-HU" sz="1300" dirty="0"/>
              <a:t>Általános kategóriák: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hu-HU" sz="1300" dirty="0"/>
              <a:t>Esélyteremtő üzlet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hu-HU" sz="1300" dirty="0"/>
              <a:t>Jövő gazdasága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hu-HU" sz="1300" dirty="0"/>
              <a:t>Zöld egyensúly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hu-HU" sz="1300" dirty="0"/>
              <a:t>Mindenki társadalma</a:t>
            </a:r>
          </a:p>
          <a:p>
            <a:pPr lvl="3"/>
            <a:r>
              <a:rPr lang="hu-HU" sz="1300" dirty="0"/>
              <a:t> 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hu-HU" sz="1300" dirty="0"/>
              <a:t>Speciális, az orosz-ukrán háborús helyzettel összefüggő kategóriák: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hu-HU" sz="1300" dirty="0"/>
              <a:t>Példamutató munkáltató 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hu-HU" sz="1300" dirty="0"/>
              <a:t>Felelős partner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hu-HU" sz="1300" dirty="0"/>
              <a:t>Kiemelkedő támogató</a:t>
            </a:r>
          </a:p>
          <a:p>
            <a:pPr lvl="3"/>
            <a:r>
              <a:rPr lang="hu-HU" sz="1300" dirty="0"/>
              <a:t> 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hu-HU" sz="1300" dirty="0"/>
              <a:t>Közönségdíj és Különdíjak</a:t>
            </a:r>
          </a:p>
          <a:p>
            <a:endParaRPr lang="hu-HU" sz="1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13.30 - </a:t>
            </a:r>
            <a:r>
              <a:rPr lang="hu-HU" sz="13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tól</a:t>
            </a: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Ebéd, </a:t>
            </a:r>
            <a:r>
              <a:rPr lang="hu-HU" sz="13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networking</a:t>
            </a:r>
            <a:b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hu-HU" sz="1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>
              <a:spcBef>
                <a:spcPts val="600"/>
              </a:spcBef>
              <a:spcAft>
                <a:spcPts val="480"/>
              </a:spcAft>
              <a:buFont typeface="Arial" panose="020B0604020202020204" pitchFamily="34" charset="0"/>
              <a:buChar char="•"/>
            </a:pPr>
            <a:endParaRPr lang="hu-HU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endParaRPr lang="hu-HU" sz="1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endParaRPr lang="hu-HU" sz="13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2B68B96E-67FA-42A5-94EC-CDD782CA8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8769" y="9071051"/>
            <a:ext cx="666308" cy="66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93106811-8D61-4FF1-B06D-1CF588BA2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225" y="3094429"/>
            <a:ext cx="2985016" cy="1111087"/>
          </a:xfrm>
          <a:prstGeom prst="rect">
            <a:avLst/>
          </a:prstGeom>
        </p:spPr>
      </p:pic>
      <p:pic>
        <p:nvPicPr>
          <p:cNvPr id="25" name="Kép 24">
            <a:extLst>
              <a:ext uri="{FF2B5EF4-FFF2-40B4-BE49-F238E27FC236}">
                <a16:creationId xmlns:a16="http://schemas.microsoft.com/office/drawing/2014/main" id="{29F6D0FA-27BB-42A3-95C5-0403B9569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35" y="4306330"/>
            <a:ext cx="1006667" cy="671111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A55DFAA9-01B3-4CB9-96B9-A95295D6EC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7274" y="6275303"/>
            <a:ext cx="466271" cy="466271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4A20EACC-B8E4-4533-8434-9F8B18A222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040" y="7114512"/>
            <a:ext cx="3022552" cy="155947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3CA227-89D7-144D-AFB3-1DB058ADD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598" y="9791102"/>
            <a:ext cx="4962419" cy="574988"/>
          </a:xfrm>
        </p:spPr>
        <p:txBody>
          <a:bodyPr/>
          <a:lstStyle/>
          <a:p>
            <a:r>
              <a:rPr lang="hu-HU" b="1" dirty="0"/>
              <a:t>EFFEKTEAM EGYESÜLET</a:t>
            </a:r>
          </a:p>
          <a:p>
            <a:r>
              <a:rPr lang="hu-HU" dirty="0"/>
              <a:t>1056 Budapest, Szerb utca 17-19. · telefon: 06-1-700-0020 · e-mail: info@effekteam.hu www.effekteam.hu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8986A6-D2B8-8B47-A919-F3D54392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7122" y="9860378"/>
            <a:ext cx="666308" cy="574987"/>
          </a:xfrm>
        </p:spPr>
        <p:txBody>
          <a:bodyPr/>
          <a:lstStyle/>
          <a:p>
            <a:fld id="{CD00CE81-86E3-0E41-BAC8-1121425D7CB8}" type="slidenum">
              <a:rPr lang="hu-HU" smtClean="0"/>
              <a:t>5</a:t>
            </a:fld>
            <a:endParaRPr lang="hu-HU" dirty="0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8DDB2E28-1C3C-AC4E-B662-3FB92161A055}"/>
              </a:ext>
            </a:extLst>
          </p:cNvPr>
          <p:cNvSpPr txBox="1"/>
          <p:nvPr/>
        </p:nvSpPr>
        <p:spPr>
          <a:xfrm>
            <a:off x="1006635" y="2877046"/>
            <a:ext cx="5692775" cy="2623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ARANY FOKOZATÚ SZPONZOR</a:t>
            </a:r>
            <a:endParaRPr lang="hu-HU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B46B76A4-CC84-F443-BF0E-7BBA0CC63512}"/>
              </a:ext>
            </a:extLst>
          </p:cNvPr>
          <p:cNvSpPr txBox="1"/>
          <p:nvPr/>
        </p:nvSpPr>
        <p:spPr>
          <a:xfrm>
            <a:off x="1006634" y="4013926"/>
            <a:ext cx="5692775" cy="2623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EZÜST FOKOZATÚ SZPONZOR</a:t>
            </a:r>
            <a:endParaRPr lang="hu-HU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64D65C17-65BB-1F4E-A1BC-ABFC2204CAAA}"/>
              </a:ext>
            </a:extLst>
          </p:cNvPr>
          <p:cNvSpPr txBox="1"/>
          <p:nvPr/>
        </p:nvSpPr>
        <p:spPr>
          <a:xfrm>
            <a:off x="1011600" y="4943021"/>
            <a:ext cx="5692775" cy="2623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BRONZ FOKOZATÚ SZPONZOR</a:t>
            </a:r>
            <a:endParaRPr lang="hu-HU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514E9A40-FFE2-5140-BA40-EA5892AF3E57}"/>
              </a:ext>
            </a:extLst>
          </p:cNvPr>
          <p:cNvSpPr txBox="1"/>
          <p:nvPr/>
        </p:nvSpPr>
        <p:spPr>
          <a:xfrm>
            <a:off x="1010159" y="6831137"/>
            <a:ext cx="5692775" cy="2623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EGYÜTTMŰKÖDŐ PARTNEREK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FF7EF55-2F95-5B4A-BD37-5526BC76D5B2}"/>
              </a:ext>
            </a:extLst>
          </p:cNvPr>
          <p:cNvCxnSpPr>
            <a:cxnSpLocks/>
          </p:cNvCxnSpPr>
          <p:nvPr/>
        </p:nvCxnSpPr>
        <p:spPr>
          <a:xfrm>
            <a:off x="1073407" y="3139438"/>
            <a:ext cx="4485703" cy="0"/>
          </a:xfrm>
          <a:prstGeom prst="line">
            <a:avLst/>
          </a:prstGeom>
          <a:ln>
            <a:solidFill>
              <a:srgbClr val="F6CE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769BEE2-244F-FB42-A312-F0C93A3B520A}"/>
              </a:ext>
            </a:extLst>
          </p:cNvPr>
          <p:cNvCxnSpPr>
            <a:cxnSpLocks/>
          </p:cNvCxnSpPr>
          <p:nvPr/>
        </p:nvCxnSpPr>
        <p:spPr>
          <a:xfrm>
            <a:off x="1089524" y="4289558"/>
            <a:ext cx="4485703" cy="0"/>
          </a:xfrm>
          <a:prstGeom prst="line">
            <a:avLst/>
          </a:prstGeom>
          <a:ln>
            <a:solidFill>
              <a:srgbClr val="F6CE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1078EE6-149E-F045-9FC1-CB25AC2C57E0}"/>
              </a:ext>
            </a:extLst>
          </p:cNvPr>
          <p:cNvCxnSpPr>
            <a:cxnSpLocks/>
          </p:cNvCxnSpPr>
          <p:nvPr/>
        </p:nvCxnSpPr>
        <p:spPr>
          <a:xfrm>
            <a:off x="1091105" y="5205413"/>
            <a:ext cx="4485703" cy="0"/>
          </a:xfrm>
          <a:prstGeom prst="line">
            <a:avLst/>
          </a:prstGeom>
          <a:ln>
            <a:solidFill>
              <a:srgbClr val="F6CE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1719C52-06E0-A34B-97B3-49E8FBD0A358}"/>
              </a:ext>
            </a:extLst>
          </p:cNvPr>
          <p:cNvCxnSpPr>
            <a:cxnSpLocks/>
          </p:cNvCxnSpPr>
          <p:nvPr/>
        </p:nvCxnSpPr>
        <p:spPr>
          <a:xfrm>
            <a:off x="1101745" y="7093529"/>
            <a:ext cx="4485703" cy="0"/>
          </a:xfrm>
          <a:prstGeom prst="line">
            <a:avLst/>
          </a:prstGeom>
          <a:ln>
            <a:solidFill>
              <a:srgbClr val="F6CE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Kép 43">
            <a:extLst>
              <a:ext uri="{FF2B5EF4-FFF2-40B4-BE49-F238E27FC236}">
                <a16:creationId xmlns:a16="http://schemas.microsoft.com/office/drawing/2014/main" id="{B680CCAA-1719-47EF-9569-F0F3157DA5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40" y="5347195"/>
            <a:ext cx="572932" cy="388094"/>
          </a:xfrm>
          <a:prstGeom prst="rect">
            <a:avLst/>
          </a:prstGeom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id="{C55CFAE7-9931-4410-B552-9776AB67DF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0778" y="3229001"/>
            <a:ext cx="916698" cy="802115"/>
          </a:xfrm>
          <a:prstGeom prst="rect">
            <a:avLst/>
          </a:prstGeom>
        </p:spPr>
      </p:pic>
      <p:sp>
        <p:nvSpPr>
          <p:cNvPr id="17" name="Text Box 11">
            <a:extLst>
              <a:ext uri="{FF2B5EF4-FFF2-40B4-BE49-F238E27FC236}">
                <a16:creationId xmlns:a16="http://schemas.microsoft.com/office/drawing/2014/main" id="{BC9D3D40-A932-4EED-B65D-9D596FF0BE44}"/>
              </a:ext>
            </a:extLst>
          </p:cNvPr>
          <p:cNvSpPr txBox="1"/>
          <p:nvPr/>
        </p:nvSpPr>
        <p:spPr>
          <a:xfrm>
            <a:off x="1011600" y="5947149"/>
            <a:ext cx="5692775" cy="2623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480"/>
              </a:spcAft>
            </a:pPr>
            <a:r>
              <a:rPr lang="hu-HU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EGYÉB TÁMOGATÓK</a:t>
            </a:r>
          </a:p>
          <a:p>
            <a:pPr>
              <a:spcBef>
                <a:spcPts val="600"/>
              </a:spcBef>
              <a:spcAft>
                <a:spcPts val="480"/>
              </a:spcAft>
            </a:pPr>
            <a:endParaRPr lang="hu-HU" sz="1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59C00B23-A6E3-4903-9EE7-F02300CF84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9664" y="6342709"/>
            <a:ext cx="426913" cy="333101"/>
          </a:xfrm>
          <a:prstGeom prst="rect">
            <a:avLst/>
          </a:prstGeom>
        </p:spPr>
      </p:pic>
      <p:pic>
        <p:nvPicPr>
          <p:cNvPr id="22" name="Kép 21">
            <a:extLst>
              <a:ext uri="{FF2B5EF4-FFF2-40B4-BE49-F238E27FC236}">
                <a16:creationId xmlns:a16="http://schemas.microsoft.com/office/drawing/2014/main" id="{0B266CCC-4B91-4867-9507-6E56BD6D108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3" y="6446877"/>
            <a:ext cx="652067" cy="205993"/>
          </a:xfrm>
          <a:prstGeom prst="rect">
            <a:avLst/>
          </a:prstGeom>
        </p:spPr>
      </p:pic>
      <p:cxnSp>
        <p:nvCxnSpPr>
          <p:cNvPr id="23" name="Straight Connector 53">
            <a:extLst>
              <a:ext uri="{FF2B5EF4-FFF2-40B4-BE49-F238E27FC236}">
                <a16:creationId xmlns:a16="http://schemas.microsoft.com/office/drawing/2014/main" id="{65E40E01-46A2-4484-980C-60C531355867}"/>
              </a:ext>
            </a:extLst>
          </p:cNvPr>
          <p:cNvCxnSpPr>
            <a:cxnSpLocks/>
          </p:cNvCxnSpPr>
          <p:nvPr/>
        </p:nvCxnSpPr>
        <p:spPr>
          <a:xfrm>
            <a:off x="1101600" y="6209541"/>
            <a:ext cx="4485703" cy="0"/>
          </a:xfrm>
          <a:prstGeom prst="line">
            <a:avLst/>
          </a:prstGeom>
          <a:ln>
            <a:solidFill>
              <a:srgbClr val="F6CE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Kép 25">
            <a:extLst>
              <a:ext uri="{FF2B5EF4-FFF2-40B4-BE49-F238E27FC236}">
                <a16:creationId xmlns:a16="http://schemas.microsoft.com/office/drawing/2014/main" id="{DA49B8B7-701D-41D6-BF93-C718A32694B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5301" t="35851" r="4825" b="34642"/>
          <a:stretch/>
        </p:blipFill>
        <p:spPr>
          <a:xfrm>
            <a:off x="2153545" y="4488178"/>
            <a:ext cx="1818494" cy="33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2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3334</TotalTime>
  <Words>970</Words>
  <Application>Microsoft Office PowerPoint</Application>
  <PresentationFormat>Egyéni</PresentationFormat>
  <Paragraphs>98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Times New Roman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János Murányi</dc:creator>
  <cp:lastModifiedBy>Molnár Klára</cp:lastModifiedBy>
  <cp:revision>176</cp:revision>
  <dcterms:created xsi:type="dcterms:W3CDTF">2019-07-07T12:35:10Z</dcterms:created>
  <dcterms:modified xsi:type="dcterms:W3CDTF">2022-09-08T07:09:12Z</dcterms:modified>
</cp:coreProperties>
</file>